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62" r:id="rId2"/>
    <p:sldId id="258" r:id="rId3"/>
    <p:sldId id="256" r:id="rId4"/>
    <p:sldId id="257" r:id="rId5"/>
    <p:sldId id="263" r:id="rId6"/>
    <p:sldId id="289" r:id="rId7"/>
    <p:sldId id="290" r:id="rId8"/>
    <p:sldId id="268" r:id="rId9"/>
    <p:sldId id="287" r:id="rId10"/>
    <p:sldId id="288" r:id="rId11"/>
    <p:sldId id="276" r:id="rId12"/>
    <p:sldId id="271" r:id="rId13"/>
    <p:sldId id="270" r:id="rId14"/>
    <p:sldId id="281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IBM Plex Sans Condensed" panose="020B0506050203000203" pitchFamily="34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0B7702-D63C-4877-AFDA-F6706FCD6C70}">
  <a:tblStyle styleId="{1A0B7702-D63C-4877-AFDA-F6706FCD6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0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9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1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8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6.xml"/><Relationship Id="rId18" Type="http://schemas.openxmlformats.org/officeDocument/2006/relationships/slide" Target="slide9.xml"/><Relationship Id="rId26" Type="http://schemas.openxmlformats.org/officeDocument/2006/relationships/slide" Target="slide14.xml"/><Relationship Id="rId3" Type="http://schemas.openxmlformats.org/officeDocument/2006/relationships/image" Target="../media/image1.png"/><Relationship Id="rId21" Type="http://schemas.openxmlformats.org/officeDocument/2006/relationships/slide" Target="slide12.xml"/><Relationship Id="rId7" Type="http://schemas.openxmlformats.org/officeDocument/2006/relationships/image" Target="../media/image2.png"/><Relationship Id="rId12" Type="http://schemas.openxmlformats.org/officeDocument/2006/relationships/image" Target="../media/image3.png"/><Relationship Id="rId17" Type="http://schemas.openxmlformats.org/officeDocument/2006/relationships/slide" Target="slide8.xml"/><Relationship Id="rId25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png"/><Relationship Id="rId20" Type="http://schemas.openxmlformats.org/officeDocument/2006/relationships/slide" Target="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3.xml"/><Relationship Id="rId11" Type="http://schemas.openxmlformats.org/officeDocument/2006/relationships/slide" Target="slide5.xml"/><Relationship Id="rId24" Type="http://schemas.openxmlformats.org/officeDocument/2006/relationships/image" Target="../media/image5.png"/><Relationship Id="rId5" Type="http://schemas.openxmlformats.org/officeDocument/2006/relationships/image" Target="../media/image1.png"/><Relationship Id="rId15" Type="http://schemas.openxmlformats.org/officeDocument/2006/relationships/slide" Target="slide7.xml"/><Relationship Id="rId23" Type="http://schemas.openxmlformats.org/officeDocument/2006/relationships/slide" Target="slide13.xml"/><Relationship Id="rId10" Type="http://schemas.openxmlformats.org/officeDocument/2006/relationships/image" Target="../media/image3.png"/><Relationship Id="rId19" Type="http://schemas.openxmlformats.org/officeDocument/2006/relationships/slide" Target="slide10.xml"/><Relationship Id="rId4" Type="http://schemas.openxmlformats.org/officeDocument/2006/relationships/slide" Target="slide2.xml"/><Relationship Id="rId9" Type="http://schemas.openxmlformats.org/officeDocument/2006/relationships/image" Target="../media/image2.png"/><Relationship Id="rId14" Type="http://schemas.openxmlformats.org/officeDocument/2006/relationships/image" Target="../media/image4.png"/><Relationship Id="rId22" Type="http://schemas.openxmlformats.org/officeDocument/2006/relationships/image" Target="../media/image5.png"/><Relationship Id="rId27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5396430" y="1436828"/>
            <a:ext cx="584944" cy="585120"/>
          </a:xfrm>
          <a:custGeom>
            <a:avLst/>
            <a:gdLst/>
            <a:ahLst/>
            <a:cxnLst/>
            <a:rect l="l" t="t" r="r" b="b"/>
            <a:pathLst>
              <a:path w="8475" h="8476" extrusionOk="0">
                <a:moveTo>
                  <a:pt x="8157" y="0"/>
                </a:moveTo>
                <a:lnTo>
                  <a:pt x="7327" y="1075"/>
                </a:lnTo>
                <a:lnTo>
                  <a:pt x="6399" y="2150"/>
                </a:lnTo>
                <a:lnTo>
                  <a:pt x="5422" y="3249"/>
                </a:lnTo>
                <a:lnTo>
                  <a:pt x="4347" y="4348"/>
                </a:lnTo>
                <a:lnTo>
                  <a:pt x="3248" y="5422"/>
                </a:lnTo>
                <a:lnTo>
                  <a:pt x="2149" y="6399"/>
                </a:lnTo>
                <a:lnTo>
                  <a:pt x="1075" y="7327"/>
                </a:lnTo>
                <a:lnTo>
                  <a:pt x="0" y="8158"/>
                </a:lnTo>
                <a:lnTo>
                  <a:pt x="440" y="8280"/>
                </a:lnTo>
                <a:lnTo>
                  <a:pt x="855" y="8377"/>
                </a:lnTo>
                <a:lnTo>
                  <a:pt x="1294" y="8426"/>
                </a:lnTo>
                <a:lnTo>
                  <a:pt x="1734" y="8475"/>
                </a:lnTo>
                <a:lnTo>
                  <a:pt x="2174" y="8475"/>
                </a:lnTo>
                <a:lnTo>
                  <a:pt x="2613" y="8451"/>
                </a:lnTo>
                <a:lnTo>
                  <a:pt x="3028" y="8402"/>
                </a:lnTo>
                <a:lnTo>
                  <a:pt x="3468" y="8304"/>
                </a:lnTo>
                <a:lnTo>
                  <a:pt x="3883" y="8207"/>
                </a:lnTo>
                <a:lnTo>
                  <a:pt x="4323" y="8060"/>
                </a:lnTo>
                <a:lnTo>
                  <a:pt x="4714" y="7889"/>
                </a:lnTo>
                <a:lnTo>
                  <a:pt x="5129" y="7694"/>
                </a:lnTo>
                <a:lnTo>
                  <a:pt x="5520" y="7449"/>
                </a:lnTo>
                <a:lnTo>
                  <a:pt x="5886" y="7205"/>
                </a:lnTo>
                <a:lnTo>
                  <a:pt x="6252" y="6912"/>
                </a:lnTo>
                <a:lnTo>
                  <a:pt x="6594" y="6595"/>
                </a:lnTo>
                <a:lnTo>
                  <a:pt x="6912" y="6253"/>
                </a:lnTo>
                <a:lnTo>
                  <a:pt x="7205" y="5886"/>
                </a:lnTo>
                <a:lnTo>
                  <a:pt x="7449" y="5520"/>
                </a:lnTo>
                <a:lnTo>
                  <a:pt x="7693" y="5129"/>
                </a:lnTo>
                <a:lnTo>
                  <a:pt x="7889" y="4714"/>
                </a:lnTo>
                <a:lnTo>
                  <a:pt x="8060" y="4323"/>
                </a:lnTo>
                <a:lnTo>
                  <a:pt x="8206" y="3884"/>
                </a:lnTo>
                <a:lnTo>
                  <a:pt x="8304" y="3468"/>
                </a:lnTo>
                <a:lnTo>
                  <a:pt x="8402" y="3029"/>
                </a:lnTo>
                <a:lnTo>
                  <a:pt x="8450" y="2614"/>
                </a:lnTo>
                <a:lnTo>
                  <a:pt x="8475" y="2174"/>
                </a:lnTo>
                <a:lnTo>
                  <a:pt x="8475" y="1734"/>
                </a:lnTo>
                <a:lnTo>
                  <a:pt x="8426" y="1295"/>
                </a:lnTo>
                <a:lnTo>
                  <a:pt x="8377" y="855"/>
                </a:lnTo>
                <a:lnTo>
                  <a:pt x="8279" y="440"/>
                </a:lnTo>
                <a:lnTo>
                  <a:pt x="81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658034"/>
            <a:ext cx="3411600" cy="138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 err="1"/>
              <a:t>Chartbot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0271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>
                <a:solidFill>
                  <a:schemeClr val="accent1"/>
                </a:solidFill>
              </a:rPr>
              <a:t>Yinjia</a:t>
            </a:r>
            <a:r>
              <a:rPr lang="en-US" sz="2000" dirty="0">
                <a:solidFill>
                  <a:schemeClr val="accent1"/>
                </a:solidFill>
              </a:rPr>
              <a:t> Liu &amp; </a:t>
            </a:r>
            <a:r>
              <a:rPr lang="en-US" sz="2000" dirty="0" err="1">
                <a:solidFill>
                  <a:schemeClr val="accent1"/>
                </a:solidFill>
              </a:rPr>
              <a:t>Chenwei</a:t>
            </a:r>
            <a:r>
              <a:rPr lang="en-US" sz="2000" dirty="0">
                <a:solidFill>
                  <a:schemeClr val="accent1"/>
                </a:solidFill>
              </a:rPr>
              <a:t> Cao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A39EB1A-1B5B-A942-AA14-332CCE53B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0843164"/>
                  </p:ext>
                </p:extLst>
              </p:nvPr>
            </p:nvGraphicFramePr>
            <p:xfrm>
              <a:off x="1797611" y="989692"/>
              <a:ext cx="237710" cy="221862"/>
            </p:xfrm>
            <a:graphic>
              <a:graphicData uri="http://schemas.microsoft.com/office/powerpoint/2016/slidezoom">
                <pslz:sldZm>
                  <pslz:sldZmObj sldId="258" cId="0">
                    <pslz:zmPr id="{6BA2C523-5487-B341-BD7A-934ECD7295F4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710" cy="2218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A39EB1A-1B5B-A942-AA14-332CCE53B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7611" y="989692"/>
                <a:ext cx="237710" cy="221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6E1223E-815D-F64B-91CD-5485D42EC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878766"/>
                  </p:ext>
                </p:extLst>
              </p:nvPr>
            </p:nvGraphicFramePr>
            <p:xfrm>
              <a:off x="3725428" y="1636746"/>
              <a:ext cx="253397" cy="236504"/>
            </p:xfrm>
            <a:graphic>
              <a:graphicData uri="http://schemas.microsoft.com/office/powerpoint/2016/slidezoom">
                <pslz:sldZm>
                  <pslz:sldZmObj sldId="256" cId="0">
                    <pslz:zmPr id="{B61CCBDD-6619-0144-AB5B-26A1A7BF5204}" returnToParent="0" imageType="cover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397" cy="2365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6E1223E-815D-F64B-91CD-5485D42EC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5428" y="1636746"/>
                <a:ext cx="253397" cy="23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258D723-8FB7-3247-9563-82C5781C66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1760353"/>
                  </p:ext>
                </p:extLst>
              </p:nvPr>
            </p:nvGraphicFramePr>
            <p:xfrm>
              <a:off x="4446702" y="1211554"/>
              <a:ext cx="417219" cy="417219"/>
            </p:xfrm>
            <a:graphic>
              <a:graphicData uri="http://schemas.microsoft.com/office/powerpoint/2016/slidezoom">
                <pslz:sldZm>
                  <pslz:sldZmObj sldId="257" cId="0">
                    <pslz:zmPr id="{04F7B59F-C264-8A42-9AD3-A5A8F943F692}" returnToParent="0" imageType="cover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219" cy="41721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58D723-8FB7-3247-9563-82C5781C6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46702" y="1211554"/>
                <a:ext cx="417219" cy="417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72DB0F12-6FFF-6949-938F-CAB6239A0C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6407114"/>
                  </p:ext>
                </p:extLst>
              </p:nvPr>
            </p:nvGraphicFramePr>
            <p:xfrm>
              <a:off x="5396430" y="2179715"/>
              <a:ext cx="201999" cy="191899"/>
            </p:xfrm>
            <a:graphic>
              <a:graphicData uri="http://schemas.microsoft.com/office/powerpoint/2016/slidezoom">
                <pslz:sldZm>
                  <pslz:sldZmObj sldId="263" cId="0">
                    <pslz:zmPr id="{D6F30226-06BF-4342-8377-6D85B7D4F70F}" returnToParent="0" imageType="cover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999" cy="1918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2DB0F12-6FFF-6949-938F-CAB6239A0C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6430" y="2179715"/>
                <a:ext cx="201999" cy="19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E8FB79B6-D5E8-0C42-8788-E1CA3F50F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996224"/>
                  </p:ext>
                </p:extLst>
              </p:nvPr>
            </p:nvGraphicFramePr>
            <p:xfrm>
              <a:off x="6095725" y="1436828"/>
              <a:ext cx="253398" cy="236505"/>
            </p:xfrm>
            <a:graphic>
              <a:graphicData uri="http://schemas.microsoft.com/office/powerpoint/2016/slidezoom">
                <pslz:sldZm>
                  <pslz:sldZmObj sldId="289" cId="4056951877">
                    <pslz:zmPr id="{54CB0271-B35A-6F4F-B76A-7A338BCCD0B5}" returnToParent="0" imageType="cover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398" cy="23650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E8FB79B6-D5E8-0C42-8788-E1CA3F50F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5725" y="1436828"/>
                <a:ext cx="253398" cy="236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5D09D270-E087-C74C-A537-8B1AE671B6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8309062"/>
                  </p:ext>
                </p:extLst>
              </p:nvPr>
            </p:nvGraphicFramePr>
            <p:xfrm>
              <a:off x="3908864" y="2021949"/>
              <a:ext cx="891305" cy="707802"/>
            </p:xfrm>
            <a:graphic>
              <a:graphicData uri="http://schemas.microsoft.com/office/powerpoint/2016/slidezoom">
                <pslz:sldZm>
                  <pslz:sldZmObj sldId="290" cId="1504020601">
                    <pslz:zmPr id="{767D89B8-F2DE-9F4A-B22A-CF2DCB9DD11A}" returnToParent="0" imageType="cover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1305" cy="7078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D09D270-E087-C74C-A537-8B1AE671B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08864" y="2021949"/>
                <a:ext cx="891305" cy="707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C8DC544-5C5E-CD47-911E-1D252EAB25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0439291"/>
                  </p:ext>
                </p:extLst>
              </p:nvPr>
            </p:nvGraphicFramePr>
            <p:xfrm>
              <a:off x="2943965" y="311942"/>
              <a:ext cx="253398" cy="236505"/>
            </p:xfrm>
            <a:graphic>
              <a:graphicData uri="http://schemas.microsoft.com/office/powerpoint/2016/slidezoom">
                <pslz:sldZm>
                  <pslz:sldZmObj sldId="268" cId="0">
                    <pslz:zmPr id="{78639635-AAF5-CC40-8C19-2A844362C74A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398" cy="23650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C8DC544-5C5E-CD47-911E-1D252EAB2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3965" y="311942"/>
                <a:ext cx="253398" cy="236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9F9C5D74-5C3E-4045-8913-87C9580541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216516"/>
                  </p:ext>
                </p:extLst>
              </p:nvPr>
            </p:nvGraphicFramePr>
            <p:xfrm>
              <a:off x="5043722" y="211550"/>
              <a:ext cx="252774" cy="235922"/>
            </p:xfrm>
            <a:graphic>
              <a:graphicData uri="http://schemas.microsoft.com/office/powerpoint/2016/slidezoom">
                <pslz:sldZm>
                  <pslz:sldZmObj sldId="287" cId="1113469187">
                    <pslz:zmPr id="{93371B5E-75A6-EB4D-B1A9-6F8ACE284148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2774" cy="2359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F9C5D74-5C3E-4045-8913-87C9580541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3722" y="211550"/>
                <a:ext cx="252774" cy="235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220FD89-8CFD-2248-B234-E0D0370F7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62883"/>
                  </p:ext>
                </p:extLst>
              </p:nvPr>
            </p:nvGraphicFramePr>
            <p:xfrm>
              <a:off x="5791212" y="194273"/>
              <a:ext cx="252774" cy="235922"/>
            </p:xfrm>
            <a:graphic>
              <a:graphicData uri="http://schemas.microsoft.com/office/powerpoint/2016/slidezoom">
                <pslz:sldZm>
                  <pslz:sldZmObj sldId="288" cId="179608066">
                    <pslz:zmPr id="{A021550D-5529-5648-94F4-5A758615302F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2774" cy="2359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220FD89-8CFD-2248-B234-E0D0370F7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1212" y="194273"/>
                <a:ext cx="252774" cy="235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E7B0739F-EF71-9046-9A09-4832AD75A4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930417"/>
                  </p:ext>
                </p:extLst>
              </p:nvPr>
            </p:nvGraphicFramePr>
            <p:xfrm>
              <a:off x="1195318" y="567762"/>
              <a:ext cx="289796" cy="270476"/>
            </p:xfrm>
            <a:graphic>
              <a:graphicData uri="http://schemas.microsoft.com/office/powerpoint/2016/slidezoom">
                <pslz:sldZm>
                  <pslz:sldZmObj sldId="276" cId="4293037364">
                    <pslz:zmPr id="{56FB0346-B19A-1A45-9A77-AAE77F6CD567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9796" cy="27047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E7B0739F-EF71-9046-9A09-4832AD75A4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5318" y="567762"/>
                <a:ext cx="289796" cy="270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59E92697-3E7F-CB4A-B73D-B764A04B5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2677900"/>
                  </p:ext>
                </p:extLst>
              </p:nvPr>
            </p:nvGraphicFramePr>
            <p:xfrm>
              <a:off x="396230" y="1389785"/>
              <a:ext cx="256059" cy="238988"/>
            </p:xfrm>
            <a:graphic>
              <a:graphicData uri="http://schemas.microsoft.com/office/powerpoint/2016/slidezoom">
                <pslz:sldZm>
                  <pslz:sldZmObj sldId="271" cId="2280342332">
                    <pslz:zmPr id="{B01F6387-4740-BF48-B4FB-55AFBE80F441}" returnToParent="0" imageType="cover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59" cy="23898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9E92697-3E7F-CB4A-B73D-B764A04B5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230" y="1389785"/>
                <a:ext cx="256059" cy="238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A3B35F76-909D-C847-B435-7668AD9E2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9663250"/>
                  </p:ext>
                </p:extLst>
              </p:nvPr>
            </p:nvGraphicFramePr>
            <p:xfrm>
              <a:off x="5043722" y="1070986"/>
              <a:ext cx="1000264" cy="1000264"/>
            </p:xfrm>
            <a:graphic>
              <a:graphicData uri="http://schemas.microsoft.com/office/powerpoint/2016/slidezoom">
                <pslz:sldZm>
                  <pslz:sldZmObj sldId="270" cId="1133803909">
                    <pslz:zmPr id="{2182D4EA-6C45-4C40-AC29-6F39718E8AB9}" returnToParent="0" imageType="cover" transitionDur="1000" showBg="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264" cy="1000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A3B35F76-909D-C847-B435-7668AD9E2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43722" y="1070986"/>
                <a:ext cx="1000264" cy="1000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B597A597-AC93-984C-984F-8FA14C0C8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7775358"/>
                  </p:ext>
                </p:extLst>
              </p:nvPr>
            </p:nvGraphicFramePr>
            <p:xfrm>
              <a:off x="6396694" y="1516051"/>
              <a:ext cx="2682802" cy="3627449"/>
            </p:xfrm>
            <a:graphic>
              <a:graphicData uri="http://schemas.microsoft.com/office/powerpoint/2016/slidezoom">
                <pslz:sldZm>
                  <pslz:sldZmObj sldId="281" cId="3416452130">
                    <pslz:zmPr id="{8B3AB889-D511-364E-BAD9-C1FA138D9196}" returnToParent="0" imageType="cover" transitionDur="1000" showBg="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82802" cy="36274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B597A597-AC93-984C-984F-8FA14C0C8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6694" y="1516051"/>
                <a:ext cx="2682802" cy="36274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5879412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model with embedding layer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223935" y="356115"/>
            <a:ext cx="826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4C6C8-2617-324C-AFD6-F0C8AC4D73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878"/>
            <a:ext cx="6400800" cy="260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1A2CB-0564-D64B-9148-7FD5F905DA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1808"/>
            <a:ext cx="4709160" cy="211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E07C8-A522-F445-A560-5E4B55BA0AB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91" y="3031808"/>
            <a:ext cx="4434840" cy="2127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F28037-4BDC-AA45-A42B-75C2D11F9AC2}"/>
              </a:ext>
            </a:extLst>
          </p:cNvPr>
          <p:cNvSpPr/>
          <p:nvPr/>
        </p:nvSpPr>
        <p:spPr>
          <a:xfrm>
            <a:off x="223935" y="1175654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B7C4A-D3CD-1D40-B1C9-5BE7C1501E7C}"/>
              </a:ext>
            </a:extLst>
          </p:cNvPr>
          <p:cNvSpPr/>
          <p:nvPr/>
        </p:nvSpPr>
        <p:spPr>
          <a:xfrm>
            <a:off x="233266" y="1766589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3F1BD-2C59-6C40-A505-CD7603BA1200}"/>
              </a:ext>
            </a:extLst>
          </p:cNvPr>
          <p:cNvSpPr/>
          <p:nvPr/>
        </p:nvSpPr>
        <p:spPr>
          <a:xfrm>
            <a:off x="326571" y="3554963"/>
            <a:ext cx="2108719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CD52E-0439-0743-B5D5-002B6DFD0B22}"/>
              </a:ext>
            </a:extLst>
          </p:cNvPr>
          <p:cNvSpPr/>
          <p:nvPr/>
        </p:nvSpPr>
        <p:spPr>
          <a:xfrm>
            <a:off x="2556589" y="3971220"/>
            <a:ext cx="2152571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4294967295"/>
          </p:nvPr>
        </p:nvSpPr>
        <p:spPr>
          <a:xfrm>
            <a:off x="84156" y="90111"/>
            <a:ext cx="5813724" cy="650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Model Evaluation</a:t>
            </a:r>
            <a:endParaRPr sz="6000" b="1" dirty="0">
              <a:solidFill>
                <a:schemeClr val="lt1"/>
              </a:solidFill>
            </a:endParaRPr>
          </a:p>
        </p:txBody>
      </p:sp>
      <p:grpSp>
        <p:nvGrpSpPr>
          <p:cNvPr id="315" name="Google Shape;315;p31"/>
          <p:cNvGrpSpPr/>
          <p:nvPr/>
        </p:nvGrpSpPr>
        <p:grpSpPr>
          <a:xfrm>
            <a:off x="6415998" y="1262638"/>
            <a:ext cx="2583798" cy="3697255"/>
            <a:chOff x="6092896" y="1233444"/>
            <a:chExt cx="2714848" cy="3653541"/>
          </a:xfrm>
        </p:grpSpPr>
        <p:pic>
          <p:nvPicPr>
            <p:cNvPr id="316" name="Google Shape;31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E41C3-5EAB-D14D-8D12-241B7A2E6983}"/>
              </a:ext>
            </a:extLst>
          </p:cNvPr>
          <p:cNvSpPr txBox="1"/>
          <p:nvPr/>
        </p:nvSpPr>
        <p:spPr>
          <a:xfrm>
            <a:off x="-10141" y="4463607"/>
            <a:ext cx="705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same epochs of 600, batch size 10, We find results for two methods are similar and both have overfitting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B7C32C-3E2A-4E4D-AC33-32688E2485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1" y="1114937"/>
            <a:ext cx="6237205" cy="92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989CDD-7ACA-B24B-A421-CC6D80B5FA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2355399"/>
            <a:ext cx="6220656" cy="1140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FD93D-886C-8A46-863B-9FBF3E54EC1A}"/>
              </a:ext>
            </a:extLst>
          </p:cNvPr>
          <p:cNvSpPr txBox="1"/>
          <p:nvPr/>
        </p:nvSpPr>
        <p:spPr>
          <a:xfrm>
            <a:off x="84156" y="740664"/>
            <a:ext cx="259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one-hot method: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238E1-9CCD-CA4A-9352-63B13BF2B968}"/>
              </a:ext>
            </a:extLst>
          </p:cNvPr>
          <p:cNvSpPr txBox="1"/>
          <p:nvPr/>
        </p:nvSpPr>
        <p:spPr>
          <a:xfrm>
            <a:off x="-10141" y="2037308"/>
            <a:ext cx="250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embedding layer: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DA6B7-DC7F-E74E-BD61-8655FF4C2F97}"/>
              </a:ext>
            </a:extLst>
          </p:cNvPr>
          <p:cNvSpPr txBox="1"/>
          <p:nvPr/>
        </p:nvSpPr>
        <p:spPr>
          <a:xfrm>
            <a:off x="-91440" y="3487945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Model change optimizer to </a:t>
            </a:r>
            <a:r>
              <a:rPr lang="en-US" dirty="0" err="1"/>
              <a:t>adam</a:t>
            </a:r>
            <a:r>
              <a:rPr lang="en-US" dirty="0"/>
              <a:t>: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19CD0EC-39EC-034A-A3D3-2AC3AEC13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41" y="3754311"/>
            <a:ext cx="6218789" cy="7078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B60889-511C-E044-B206-D02ECBF8B555}"/>
              </a:ext>
            </a:extLst>
          </p:cNvPr>
          <p:cNvSpPr/>
          <p:nvPr/>
        </p:nvSpPr>
        <p:spPr>
          <a:xfrm>
            <a:off x="3433665" y="1894114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6CA98-16EB-3E4A-B5F4-E6B15083DE6E}"/>
              </a:ext>
            </a:extLst>
          </p:cNvPr>
          <p:cNvSpPr/>
          <p:nvPr/>
        </p:nvSpPr>
        <p:spPr>
          <a:xfrm>
            <a:off x="5179646" y="1894113"/>
            <a:ext cx="1029002" cy="129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1A541-90EC-3D41-A099-B6C3491989C2}"/>
              </a:ext>
            </a:extLst>
          </p:cNvPr>
          <p:cNvSpPr/>
          <p:nvPr/>
        </p:nvSpPr>
        <p:spPr>
          <a:xfrm>
            <a:off x="3442996" y="4282106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103E78-3349-AE44-A9DC-D6292DD25D5C}"/>
              </a:ext>
            </a:extLst>
          </p:cNvPr>
          <p:cNvSpPr/>
          <p:nvPr/>
        </p:nvSpPr>
        <p:spPr>
          <a:xfrm>
            <a:off x="3466569" y="3342063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CA1A4-6449-5B47-9D23-97B99594E0A8}"/>
              </a:ext>
            </a:extLst>
          </p:cNvPr>
          <p:cNvSpPr/>
          <p:nvPr/>
        </p:nvSpPr>
        <p:spPr>
          <a:xfrm>
            <a:off x="5179646" y="4297822"/>
            <a:ext cx="1029002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96EB2E-EEA9-E048-9DEF-7B9204EC226B}"/>
              </a:ext>
            </a:extLst>
          </p:cNvPr>
          <p:cNvSpPr/>
          <p:nvPr/>
        </p:nvSpPr>
        <p:spPr>
          <a:xfrm>
            <a:off x="5179646" y="3342063"/>
            <a:ext cx="1029002" cy="14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7734102" y="3703320"/>
            <a:ext cx="1340546" cy="1440180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1873801" y="119870"/>
            <a:ext cx="5593623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One-hot CB VS Embedding CB</a:t>
            </a:r>
            <a:endParaRPr sz="4800" dirty="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3703320"/>
            <a:ext cx="1271016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00658-A916-1549-B55C-D1F3AC86AFC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" y="990836"/>
            <a:ext cx="3300984" cy="3432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D12F6-9A3A-204D-B2DE-BE01811A758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990836"/>
            <a:ext cx="3405987" cy="343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DF4A6-D751-2A4D-8228-D66084BDFC6C}"/>
              </a:ext>
            </a:extLst>
          </p:cNvPr>
          <p:cNvSpPr/>
          <p:nvPr/>
        </p:nvSpPr>
        <p:spPr>
          <a:xfrm>
            <a:off x="4823927" y="1651518"/>
            <a:ext cx="236997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A706FC53-43A2-EF4C-98C9-C45390233F53}"/>
              </a:ext>
            </a:extLst>
          </p:cNvPr>
          <p:cNvSpPr/>
          <p:nvPr/>
        </p:nvSpPr>
        <p:spPr>
          <a:xfrm>
            <a:off x="7257910" y="1568495"/>
            <a:ext cx="317241" cy="317241"/>
          </a:xfrm>
          <a:prstGeom prst="smileyFace">
            <a:avLst>
              <a:gd name="adj" fmla="val 46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-1375836" y="20584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Conclusion</a:t>
            </a:r>
            <a:endParaRPr sz="96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6820364" y="3166216"/>
            <a:ext cx="2323636" cy="1977284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5AAA19-7811-4A46-9549-23A4321481C5}"/>
              </a:ext>
            </a:extLst>
          </p:cNvPr>
          <p:cNvSpPr txBox="1"/>
          <p:nvPr/>
        </p:nvSpPr>
        <p:spPr>
          <a:xfrm>
            <a:off x="201168" y="1298448"/>
            <a:ext cx="5779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Obviously, our chatbot is not so smart and it is not so human because conversation is an art. Even Facebook says its ‘</a:t>
            </a:r>
            <a:r>
              <a:rPr lang="en-US" sz="1600" dirty="0" err="1">
                <a:solidFill>
                  <a:schemeClr val="bg1"/>
                </a:solidFill>
              </a:rPr>
              <a:t>Blender’chatbot</a:t>
            </a:r>
            <a:r>
              <a:rPr lang="en-US" sz="1600" dirty="0">
                <a:solidFill>
                  <a:schemeClr val="bg1"/>
                </a:solidFill>
              </a:rPr>
              <a:t> is the most humanlike ever with 9.4 billion parameters, it still would lose control sometimes.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 also tried to change to different optimizer, different batch size and run more or less epochs, but all of the changes did not give us a really good result.  Considering the limitation of dataset and computational expense, we </a:t>
            </a:r>
            <a:r>
              <a:rPr lang="en-US" sz="1800" b="1" dirty="0">
                <a:solidFill>
                  <a:schemeClr val="bg1"/>
                </a:solidFill>
              </a:rPr>
              <a:t>suggest</a:t>
            </a:r>
            <a:r>
              <a:rPr lang="en-US" sz="1600" dirty="0">
                <a:solidFill>
                  <a:schemeClr val="bg1"/>
                </a:solidFill>
              </a:rPr>
              <a:t> to using </a:t>
            </a:r>
            <a:r>
              <a:rPr lang="en-US" sz="1800" b="1" dirty="0">
                <a:solidFill>
                  <a:schemeClr val="bg1"/>
                </a:solidFill>
              </a:rPr>
              <a:t>transfer learning </a:t>
            </a:r>
            <a:r>
              <a:rPr lang="en-US" sz="1600" dirty="0">
                <a:solidFill>
                  <a:schemeClr val="bg1"/>
                </a:solidFill>
              </a:rPr>
              <a:t>instead of developing model from scratch or we can add </a:t>
            </a:r>
            <a:r>
              <a:rPr lang="en-US" sz="1800" b="1" dirty="0">
                <a:solidFill>
                  <a:schemeClr val="bg1"/>
                </a:solidFill>
              </a:rPr>
              <a:t>with attention </a:t>
            </a:r>
            <a:r>
              <a:rPr lang="en-US" sz="1600" dirty="0">
                <a:solidFill>
                  <a:schemeClr val="bg1"/>
                </a:solidFill>
              </a:rPr>
              <a:t>if we would explore and improve our chatbot furthermore.</a:t>
            </a:r>
          </a:p>
        </p:txBody>
      </p:sp>
    </p:spTree>
    <p:extLst>
      <p:ext uri="{BB962C8B-B14F-4D97-AF65-F5344CB8AC3E}">
        <p14:creationId xmlns:p14="http://schemas.microsoft.com/office/powerpoint/2010/main" val="113380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779100" y="557784"/>
            <a:ext cx="6060612" cy="5983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Chatbot: Thank You! Have a nice day!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4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89" y="77688"/>
            <a:ext cx="1950143" cy="18396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156461" y="825912"/>
            <a:ext cx="3354835" cy="3389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A chatbot is a software that provides a real conversational experience to the user, A well-optimized  chatbot can converse as well as humans do.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55780" y="1653057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4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-260273" y="149290"/>
            <a:ext cx="5110193" cy="84824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What is Chatbot?</a:t>
            </a:r>
            <a:endParaRPr sz="6000" dirty="0">
              <a:solidFill>
                <a:schemeClr val="lt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EE20A0-3B1E-2D4D-958B-A24875EC5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091" y="1917378"/>
            <a:ext cx="3147488" cy="3142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0" y="41216"/>
            <a:ext cx="6828576" cy="8064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How to build a chatbot?</a:t>
            </a:r>
            <a:endParaRPr sz="6000"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934B5-1C1A-4C46-8DC4-DCEC96D8F04E}"/>
              </a:ext>
            </a:extLst>
          </p:cNvPr>
          <p:cNvSpPr txBox="1"/>
          <p:nvPr/>
        </p:nvSpPr>
        <p:spPr>
          <a:xfrm>
            <a:off x="155448" y="886628"/>
            <a:ext cx="5358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</a:rPr>
              <a:t>Generation strategy to create an open domain chatbot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Python &amp; Google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Colab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Tensorflow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and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Keras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to build  LSTM Seq2Seq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Natural Language Processing (NLP)  for preprocessing: one-hot encoding and word embedding 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102444" y="596133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Datasets overview</a:t>
            </a:r>
            <a:endParaRPr sz="60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91694" y="965439"/>
            <a:ext cx="4993004" cy="34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Arial"/>
                <a:sym typeface="Arial"/>
              </a:rPr>
              <a:t>The datasets we used are collected from Kaggle which consists of 2363 records conversations between a human and other human acting as a companion bot.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sz="2800" b="1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05869" y="878275"/>
            <a:ext cx="5379254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Natural language Processing(NLP) to do text corpus preprocessing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regular expression to remove punctuation and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Grouped human response with robot response as pairs of sentences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05869" y="211718"/>
            <a:ext cx="7593300" cy="66655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Pre-Processing</a:t>
            </a:r>
            <a:endParaRPr sz="6000"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131" y="544997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D67F0-C067-964F-88DB-DFD40D0C04A7}"/>
              </a:ext>
            </a:extLst>
          </p:cNvPr>
          <p:cNvSpPr txBox="1"/>
          <p:nvPr/>
        </p:nvSpPr>
        <p:spPr>
          <a:xfrm>
            <a:off x="357232" y="3144011"/>
            <a:ext cx="646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('hi', 'hi there how are you’) </a:t>
            </a:r>
          </a:p>
          <a:p>
            <a:r>
              <a:rPr lang="en-US" dirty="0">
                <a:solidFill>
                  <a:schemeClr val="bg1"/>
                </a:solidFill>
              </a:rPr>
              <a:t>('oh thanks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m fine this is an evening in my 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r>
              <a:rPr lang="en-US" dirty="0">
                <a:solidFill>
                  <a:schemeClr val="bg1"/>
                </a:solidFill>
              </a:rPr>
              <a:t>', 'here is afternoon’) </a:t>
            </a:r>
          </a:p>
          <a:p>
            <a:r>
              <a:rPr lang="en-US" dirty="0">
                <a:solidFill>
                  <a:schemeClr val="bg1"/>
                </a:solidFill>
              </a:rPr>
              <a:t>('how do you feel today tell me something about yourself', 'my name is </a:t>
            </a:r>
            <a:r>
              <a:rPr lang="en-US" dirty="0" err="1">
                <a:solidFill>
                  <a:schemeClr val="bg1"/>
                </a:solidFill>
              </a:rPr>
              <a:t>rdany</a:t>
            </a:r>
            <a:r>
              <a:rPr lang="en-US" dirty="0">
                <a:solidFill>
                  <a:schemeClr val="bg1"/>
                </a:solidFill>
              </a:rPr>
              <a:t> but you can call me </a:t>
            </a:r>
            <a:r>
              <a:rPr lang="en-US" dirty="0" err="1">
                <a:solidFill>
                  <a:schemeClr val="bg1"/>
                </a:solidFill>
              </a:rPr>
              <a:t>dany</a:t>
            </a:r>
            <a:r>
              <a:rPr lang="en-US" dirty="0">
                <a:solidFill>
                  <a:schemeClr val="bg1"/>
                </a:solidFill>
              </a:rPr>
              <a:t> the r means robot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hope we can be virtual friends’) </a:t>
            </a:r>
          </a:p>
          <a:p>
            <a:r>
              <a:rPr lang="en-US" dirty="0">
                <a:solidFill>
                  <a:schemeClr val="bg1"/>
                </a:solidFill>
              </a:rPr>
              <a:t>('how many virtual friends have you got',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have many but not enough to fully understand humans beings’) </a:t>
            </a:r>
          </a:p>
          <a:p>
            <a:r>
              <a:rPr lang="en-US" dirty="0">
                <a:solidFill>
                  <a:schemeClr val="bg1"/>
                </a:solidFill>
              </a:rPr>
              <a:t>('is that forbidden for you to tell the exact number',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talked with 143 users counting 7294 lines of text')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95E-82CF-654E-8F1C-17873117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3" y="355276"/>
            <a:ext cx="6119063" cy="534308"/>
          </a:xfrm>
        </p:spPr>
        <p:txBody>
          <a:bodyPr/>
          <a:lstStyle/>
          <a:p>
            <a:r>
              <a:rPr lang="en-US" sz="6000" dirty="0"/>
              <a:t>tokenization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9CAF-4593-3742-A566-F4C745DD7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" y="2164080"/>
            <a:ext cx="4310743" cy="297942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we created separate lists for unique input tokens and unique target tokens. After that, we created input features dictionary and target features dictionary to store tokens as key-value pairs.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A1D47-1C32-084A-9EDF-47373D13C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D742D-3B87-8848-9298-B3CD015C59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3606"/>
            <a:ext cx="4471416" cy="177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65A3B-150D-2F40-B243-E989528D25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60" y="1956816"/>
            <a:ext cx="4469556" cy="307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4572F-6ED7-FE4F-862F-D93223AC5D0E}"/>
              </a:ext>
            </a:extLst>
          </p:cNvPr>
          <p:cNvSpPr/>
          <p:nvPr/>
        </p:nvSpPr>
        <p:spPr>
          <a:xfrm>
            <a:off x="0" y="11575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sym typeface="IBM Plex Sans Condensed"/>
              </a:rPr>
              <a:t>For target sequences, we have to add &lt;START&gt; at the beginning of the target sentence and &lt;END&gt; at the end of the target sentence. </a:t>
            </a:r>
          </a:p>
        </p:txBody>
      </p:sp>
    </p:spTree>
    <p:extLst>
      <p:ext uri="{BB962C8B-B14F-4D97-AF65-F5344CB8AC3E}">
        <p14:creationId xmlns:p14="http://schemas.microsoft.com/office/powerpoint/2010/main" val="405695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6719-F3DD-CC49-ADD9-AB9E3895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181733"/>
            <a:ext cx="8173975" cy="784750"/>
          </a:xfrm>
        </p:spPr>
        <p:txBody>
          <a:bodyPr/>
          <a:lstStyle/>
          <a:p>
            <a:r>
              <a:rPr lang="en-US" sz="4800" dirty="0"/>
              <a:t>One hot Encoding and 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8913-8C4F-5A47-BE84-C6B28D4B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811" y="999541"/>
            <a:ext cx="2733348" cy="380195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Converting words into corresponding numeric vector representations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one-hot vectors for encoder input, decoder input and decoder output.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word embedding method for encoder input and decoder input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cs typeface="Arial"/>
              </a:rPr>
              <a:t>GloVe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 word embedding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101600" indent="0"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5AFF8-00E6-4244-AAD1-E031286E28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09EFC-96B6-2F42-98A0-3CFA5C66CF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03213-C53D-144C-A512-E608F7F55E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995691"/>
            <a:ext cx="4723697" cy="131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DA509-7878-6742-8CC2-F5D7314940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2553972"/>
            <a:ext cx="4715714" cy="1319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12B63-DDFB-ED45-A091-C4F81055FF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0" y="3873766"/>
            <a:ext cx="471571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190925" y="251926"/>
            <a:ext cx="5501128" cy="10577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 Selection</a:t>
            </a:r>
            <a:endParaRPr sz="600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190925" y="1448365"/>
            <a:ext cx="4818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Selecting LSTM seq2seq with encoder and decoder  model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Using </a:t>
            </a:r>
            <a:r>
              <a:rPr lang="en-US" sz="2800" dirty="0" err="1">
                <a:solidFill>
                  <a:schemeClr val="bg1"/>
                </a:solidFill>
              </a:rPr>
              <a:t>Keras</a:t>
            </a:r>
            <a:r>
              <a:rPr lang="en-US" sz="2800" dirty="0">
                <a:solidFill>
                  <a:schemeClr val="bg1"/>
                </a:solidFill>
              </a:rPr>
              <a:t> Functional API as our model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52399"/>
            <a:ext cx="5954056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model with one-hot method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-1" y="516020"/>
            <a:ext cx="64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C22E38-A8D2-C94B-B347-B0F5C6C0C2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850"/>
            <a:ext cx="6671387" cy="2467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6C93-ED65-774C-917F-2718B67A3E5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63241"/>
            <a:ext cx="4746835" cy="2080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33FD9-B1CB-2148-81BA-6CB0469511F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36" y="3063241"/>
            <a:ext cx="4206239" cy="2080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14C15B-C5DF-1F46-94A6-ABC6902F07A3}"/>
              </a:ext>
            </a:extLst>
          </p:cNvPr>
          <p:cNvSpPr/>
          <p:nvPr/>
        </p:nvSpPr>
        <p:spPr>
          <a:xfrm>
            <a:off x="2230016" y="1940767"/>
            <a:ext cx="2174033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8D16D-68F2-BF44-9917-FB8B300A537A}"/>
              </a:ext>
            </a:extLst>
          </p:cNvPr>
          <p:cNvSpPr/>
          <p:nvPr/>
        </p:nvSpPr>
        <p:spPr>
          <a:xfrm>
            <a:off x="2230016" y="1408922"/>
            <a:ext cx="98904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92FA6-56D3-744F-BA1E-0626F3D5FE74}"/>
              </a:ext>
            </a:extLst>
          </p:cNvPr>
          <p:cNvSpPr/>
          <p:nvPr/>
        </p:nvSpPr>
        <p:spPr>
          <a:xfrm>
            <a:off x="2537927" y="2164701"/>
            <a:ext cx="1138334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918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1E263A"/>
    </a:dk1>
    <a:lt1>
      <a:srgbClr val="FFFFFF"/>
    </a:lt1>
    <a:dk2>
      <a:srgbClr val="989CA7"/>
    </a:dk2>
    <a:lt2>
      <a:srgbClr val="EAEEF0"/>
    </a:lt2>
    <a:accent1>
      <a:srgbClr val="6DB9E4"/>
    </a:accent1>
    <a:accent2>
      <a:srgbClr val="9ECE46"/>
    </a:accent2>
    <a:accent3>
      <a:srgbClr val="ECCB49"/>
    </a:accent3>
    <a:accent4>
      <a:srgbClr val="F5A73B"/>
    </a:accent4>
    <a:accent5>
      <a:srgbClr val="F36846"/>
    </a:accent5>
    <a:accent6>
      <a:srgbClr val="DD73C3"/>
    </a:accent6>
    <a:hlink>
      <a:srgbClr val="293D6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558</Words>
  <Application>Microsoft Macintosh PowerPoint</Application>
  <PresentationFormat>On-screen Show (16:9)</PresentationFormat>
  <Paragraphs>66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Bebas Neue</vt:lpstr>
      <vt:lpstr>IBM Plex Sans Condensed</vt:lpstr>
      <vt:lpstr>Arial</vt:lpstr>
      <vt:lpstr>Flavius template</vt:lpstr>
      <vt:lpstr>Chartbot</vt:lpstr>
      <vt:lpstr>What is Chatbot?</vt:lpstr>
      <vt:lpstr>How to build a chatbot?</vt:lpstr>
      <vt:lpstr>Datasets overview</vt:lpstr>
      <vt:lpstr>Pre-Processing</vt:lpstr>
      <vt:lpstr>tokenization </vt:lpstr>
      <vt:lpstr>One hot Encoding and word Embedding</vt:lpstr>
      <vt:lpstr>Model Selection</vt:lpstr>
      <vt:lpstr>First model with one-hot method</vt:lpstr>
      <vt:lpstr>Second model with embedding layer</vt:lpstr>
      <vt:lpstr>PowerPoint Presentation</vt:lpstr>
      <vt:lpstr>One-hot CB VS Embedding CB</vt:lpstr>
      <vt:lpstr>Conclusion</vt:lpstr>
      <vt:lpstr>Chatbot: Thank You! Have a nice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concept</dc:title>
  <cp:lastModifiedBy>CaoChenwei</cp:lastModifiedBy>
  <cp:revision>61</cp:revision>
  <dcterms:modified xsi:type="dcterms:W3CDTF">2020-12-03T06:11:42Z</dcterms:modified>
</cp:coreProperties>
</file>